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1" r:id="rId4"/>
    <p:sldId id="266" r:id="rId5"/>
    <p:sldId id="275" r:id="rId6"/>
    <p:sldId id="276" r:id="rId7"/>
    <p:sldId id="267" r:id="rId8"/>
    <p:sldId id="277" r:id="rId9"/>
    <p:sldId id="278" r:id="rId10"/>
    <p:sldId id="268" r:id="rId11"/>
    <p:sldId id="279" r:id="rId12"/>
    <p:sldId id="280" r:id="rId13"/>
    <p:sldId id="281" r:id="rId14"/>
    <p:sldId id="269" r:id="rId15"/>
    <p:sldId id="282" r:id="rId16"/>
    <p:sldId id="283" r:id="rId17"/>
    <p:sldId id="284" r:id="rId18"/>
    <p:sldId id="270" r:id="rId19"/>
    <p:sldId id="272" r:id="rId20"/>
    <p:sldId id="273" r:id="rId21"/>
    <p:sldId id="285" r:id="rId22"/>
    <p:sldId id="274" r:id="rId23"/>
    <p:sldId id="286" r:id="rId24"/>
    <p:sldId id="287" r:id="rId25"/>
    <p:sldId id="265"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6" d="100"/>
          <a:sy n="76" d="100"/>
        </p:scale>
        <p:origin x="-12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B8D54034-EEEE-A745-BEDB-7EBAC02DFE07}" type="datetimeFigureOut">
              <a:rPr lang="en-US" smtClean="0"/>
              <a:t>26/08/13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2C664-F7BA-1546-974F-FD3750E89642}" type="slidenum">
              <a:rPr lang="en-US" smtClean="0"/>
              <a:t>‹#›</a:t>
            </a:fld>
            <a:endParaRPr lang="en-US"/>
          </a:p>
        </p:txBody>
      </p:sp>
    </p:spTree>
    <p:extLst>
      <p:ext uri="{BB962C8B-B14F-4D97-AF65-F5344CB8AC3E}">
        <p14:creationId xmlns:p14="http://schemas.microsoft.com/office/powerpoint/2010/main" val="4120432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B8D54034-EEEE-A745-BEDB-7EBAC02DFE07}" type="datetimeFigureOut">
              <a:rPr lang="en-US" smtClean="0"/>
              <a:t>26/08/13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2C664-F7BA-1546-974F-FD3750E89642}" type="slidenum">
              <a:rPr lang="en-US" smtClean="0"/>
              <a:t>‹#›</a:t>
            </a:fld>
            <a:endParaRPr lang="en-US"/>
          </a:p>
        </p:txBody>
      </p:sp>
    </p:spTree>
    <p:extLst>
      <p:ext uri="{BB962C8B-B14F-4D97-AF65-F5344CB8AC3E}">
        <p14:creationId xmlns:p14="http://schemas.microsoft.com/office/powerpoint/2010/main" val="2303997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B8D54034-EEEE-A745-BEDB-7EBAC02DFE07}" type="datetimeFigureOut">
              <a:rPr lang="en-US" smtClean="0"/>
              <a:t>26/08/13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2C664-F7BA-1546-974F-FD3750E89642}" type="slidenum">
              <a:rPr lang="en-US" smtClean="0"/>
              <a:t>‹#›</a:t>
            </a:fld>
            <a:endParaRPr lang="en-US"/>
          </a:p>
        </p:txBody>
      </p:sp>
    </p:spTree>
    <p:extLst>
      <p:ext uri="{BB962C8B-B14F-4D97-AF65-F5344CB8AC3E}">
        <p14:creationId xmlns:p14="http://schemas.microsoft.com/office/powerpoint/2010/main" val="448264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B8D54034-EEEE-A745-BEDB-7EBAC02DFE07}" type="datetimeFigureOut">
              <a:rPr lang="en-US" smtClean="0"/>
              <a:t>26/08/13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2C664-F7BA-1546-974F-FD3750E89642}" type="slidenum">
              <a:rPr lang="en-US" smtClean="0"/>
              <a:t>‹#›</a:t>
            </a:fld>
            <a:endParaRPr lang="en-US"/>
          </a:p>
        </p:txBody>
      </p:sp>
    </p:spTree>
    <p:extLst>
      <p:ext uri="{BB962C8B-B14F-4D97-AF65-F5344CB8AC3E}">
        <p14:creationId xmlns:p14="http://schemas.microsoft.com/office/powerpoint/2010/main" val="3434092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B8D54034-EEEE-A745-BEDB-7EBAC02DFE07}" type="datetimeFigureOut">
              <a:rPr lang="en-US" smtClean="0"/>
              <a:t>26/08/13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2C664-F7BA-1546-974F-FD3750E89642}" type="slidenum">
              <a:rPr lang="en-US" smtClean="0"/>
              <a:t>‹#›</a:t>
            </a:fld>
            <a:endParaRPr lang="en-US"/>
          </a:p>
        </p:txBody>
      </p:sp>
    </p:spTree>
    <p:extLst>
      <p:ext uri="{BB962C8B-B14F-4D97-AF65-F5344CB8AC3E}">
        <p14:creationId xmlns:p14="http://schemas.microsoft.com/office/powerpoint/2010/main" val="3684277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B8D54034-EEEE-A745-BEDB-7EBAC02DFE07}" type="datetimeFigureOut">
              <a:rPr lang="en-US" smtClean="0"/>
              <a:t>26/08/13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2C664-F7BA-1546-974F-FD3750E89642}" type="slidenum">
              <a:rPr lang="en-US" smtClean="0"/>
              <a:t>‹#›</a:t>
            </a:fld>
            <a:endParaRPr lang="en-US"/>
          </a:p>
        </p:txBody>
      </p:sp>
    </p:spTree>
    <p:extLst>
      <p:ext uri="{BB962C8B-B14F-4D97-AF65-F5344CB8AC3E}">
        <p14:creationId xmlns:p14="http://schemas.microsoft.com/office/powerpoint/2010/main" val="1679757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B8D54034-EEEE-A745-BEDB-7EBAC02DFE07}" type="datetimeFigureOut">
              <a:rPr lang="en-US" smtClean="0"/>
              <a:t>26/08/13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E2C664-F7BA-1546-974F-FD3750E89642}" type="slidenum">
              <a:rPr lang="en-US" smtClean="0"/>
              <a:t>‹#›</a:t>
            </a:fld>
            <a:endParaRPr lang="en-US"/>
          </a:p>
        </p:txBody>
      </p:sp>
    </p:spTree>
    <p:extLst>
      <p:ext uri="{BB962C8B-B14F-4D97-AF65-F5344CB8AC3E}">
        <p14:creationId xmlns:p14="http://schemas.microsoft.com/office/powerpoint/2010/main" val="3755834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B8D54034-EEEE-A745-BEDB-7EBAC02DFE07}" type="datetimeFigureOut">
              <a:rPr lang="en-US" smtClean="0"/>
              <a:t>26/08/13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E2C664-F7BA-1546-974F-FD3750E89642}" type="slidenum">
              <a:rPr lang="en-US" smtClean="0"/>
              <a:t>‹#›</a:t>
            </a:fld>
            <a:endParaRPr lang="en-US"/>
          </a:p>
        </p:txBody>
      </p:sp>
    </p:spTree>
    <p:extLst>
      <p:ext uri="{BB962C8B-B14F-4D97-AF65-F5344CB8AC3E}">
        <p14:creationId xmlns:p14="http://schemas.microsoft.com/office/powerpoint/2010/main" val="205971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54034-EEEE-A745-BEDB-7EBAC02DFE07}" type="datetimeFigureOut">
              <a:rPr lang="en-US" smtClean="0"/>
              <a:t>26/08/13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E2C664-F7BA-1546-974F-FD3750E89642}" type="slidenum">
              <a:rPr lang="en-US" smtClean="0"/>
              <a:t>‹#›</a:t>
            </a:fld>
            <a:endParaRPr lang="en-US"/>
          </a:p>
        </p:txBody>
      </p:sp>
    </p:spTree>
    <p:extLst>
      <p:ext uri="{BB962C8B-B14F-4D97-AF65-F5344CB8AC3E}">
        <p14:creationId xmlns:p14="http://schemas.microsoft.com/office/powerpoint/2010/main" val="613687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B8D54034-EEEE-A745-BEDB-7EBAC02DFE07}" type="datetimeFigureOut">
              <a:rPr lang="en-US" smtClean="0"/>
              <a:t>26/08/13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2C664-F7BA-1546-974F-FD3750E89642}" type="slidenum">
              <a:rPr lang="en-US" smtClean="0"/>
              <a:t>‹#›</a:t>
            </a:fld>
            <a:endParaRPr lang="en-US"/>
          </a:p>
        </p:txBody>
      </p:sp>
    </p:spTree>
    <p:extLst>
      <p:ext uri="{BB962C8B-B14F-4D97-AF65-F5344CB8AC3E}">
        <p14:creationId xmlns:p14="http://schemas.microsoft.com/office/powerpoint/2010/main" val="2974026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B8D54034-EEEE-A745-BEDB-7EBAC02DFE07}" type="datetimeFigureOut">
              <a:rPr lang="en-US" smtClean="0"/>
              <a:t>26/08/13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2C664-F7BA-1546-974F-FD3750E89642}" type="slidenum">
              <a:rPr lang="en-US" smtClean="0"/>
              <a:t>‹#›</a:t>
            </a:fld>
            <a:endParaRPr lang="en-US"/>
          </a:p>
        </p:txBody>
      </p:sp>
    </p:spTree>
    <p:extLst>
      <p:ext uri="{BB962C8B-B14F-4D97-AF65-F5344CB8AC3E}">
        <p14:creationId xmlns:p14="http://schemas.microsoft.com/office/powerpoint/2010/main" val="39168147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D54034-EEEE-A745-BEDB-7EBAC02DFE07}" type="datetimeFigureOut">
              <a:rPr lang="en-US" smtClean="0"/>
              <a:t>26/08/13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E2C664-F7BA-1546-974F-FD3750E89642}" type="slidenum">
              <a:rPr lang="en-US" smtClean="0"/>
              <a:t>‹#›</a:t>
            </a:fld>
            <a:endParaRPr lang="en-US"/>
          </a:p>
        </p:txBody>
      </p:sp>
    </p:spTree>
    <p:extLst>
      <p:ext uri="{BB962C8B-B14F-4D97-AF65-F5344CB8AC3E}">
        <p14:creationId xmlns:p14="http://schemas.microsoft.com/office/powerpoint/2010/main" val="1196008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471705"/>
            <a:ext cx="7772400" cy="1470025"/>
          </a:xfrm>
        </p:spPr>
        <p:txBody>
          <a:bodyPr>
            <a:normAutofit/>
          </a:bodyPr>
          <a:lstStyle/>
          <a:p>
            <a:r>
              <a:rPr lang="en-US" dirty="0" smtClean="0"/>
              <a:t>Chapter </a:t>
            </a:r>
            <a:r>
              <a:rPr lang="en-US" dirty="0"/>
              <a:t>4</a:t>
            </a:r>
            <a:r>
              <a:rPr lang="en-US" dirty="0" smtClean="0"/>
              <a:t> </a:t>
            </a:r>
            <a:br>
              <a:rPr lang="en-US" dirty="0" smtClean="0"/>
            </a:br>
            <a:r>
              <a:rPr lang="en-US" dirty="0" smtClean="0"/>
              <a:t>Action research</a:t>
            </a:r>
            <a:endParaRPr lang="en-US" dirty="0"/>
          </a:p>
        </p:txBody>
      </p:sp>
      <p:sp>
        <p:nvSpPr>
          <p:cNvPr id="5" name="Subtitle 4"/>
          <p:cNvSpPr>
            <a:spLocks noGrp="1"/>
          </p:cNvSpPr>
          <p:nvPr>
            <p:ph type="subTitle" idx="1"/>
          </p:nvPr>
        </p:nvSpPr>
        <p:spPr>
          <a:xfrm>
            <a:off x="350889" y="4371721"/>
            <a:ext cx="8438045" cy="1895107"/>
          </a:xfrm>
        </p:spPr>
        <p:txBody>
          <a:bodyPr>
            <a:normAutofit/>
          </a:bodyPr>
          <a:lstStyle/>
          <a:p>
            <a:r>
              <a:rPr lang="en-US" dirty="0" smtClean="0"/>
              <a:t>Mills J and Birks M. (2014). In: Mills J and Birks M (</a:t>
            </a:r>
            <a:r>
              <a:rPr lang="en-US" dirty="0" err="1" smtClean="0"/>
              <a:t>eds</a:t>
            </a:r>
            <a:r>
              <a:rPr lang="en-US" dirty="0" smtClean="0"/>
              <a:t>) </a:t>
            </a:r>
            <a:r>
              <a:rPr lang="en-US" i="1" dirty="0" smtClean="0"/>
              <a:t>Qualitative methodologies: A practical guide. </a:t>
            </a:r>
            <a:r>
              <a:rPr lang="en-US" dirty="0" smtClean="0"/>
              <a:t>London: Sage Publications</a:t>
            </a:r>
            <a:endParaRPr lang="en-US" dirty="0"/>
          </a:p>
        </p:txBody>
      </p:sp>
    </p:spTree>
    <p:extLst>
      <p:ext uri="{BB962C8B-B14F-4D97-AF65-F5344CB8AC3E}">
        <p14:creationId xmlns:p14="http://schemas.microsoft.com/office/powerpoint/2010/main" val="45882091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Positioning the researcher</a:t>
            </a:r>
            <a:endParaRPr lang="en-US" dirty="0"/>
          </a:p>
        </p:txBody>
      </p:sp>
      <p:sp>
        <p:nvSpPr>
          <p:cNvPr id="3" name="Content Placeholder 2"/>
          <p:cNvSpPr>
            <a:spLocks noGrp="1"/>
          </p:cNvSpPr>
          <p:nvPr>
            <p:ph idx="1"/>
          </p:nvPr>
        </p:nvSpPr>
        <p:spPr/>
        <p:txBody>
          <a:bodyPr/>
          <a:lstStyle/>
          <a:p>
            <a:r>
              <a:rPr lang="en-US" dirty="0" smtClean="0"/>
              <a:t>Different varieties of action research position the researcher differently</a:t>
            </a:r>
          </a:p>
          <a:p>
            <a:r>
              <a:rPr lang="en-US" dirty="0" smtClean="0"/>
              <a:t>Quasi-experimental methods without involving participants </a:t>
            </a:r>
            <a:r>
              <a:rPr lang="en-US" sz="1400" dirty="0" smtClean="0"/>
              <a:t>(</a:t>
            </a:r>
            <a:r>
              <a:rPr lang="en-US" sz="1400" dirty="0" err="1" smtClean="0"/>
              <a:t>Sagor</a:t>
            </a:r>
            <a:r>
              <a:rPr lang="en-US" sz="1400" dirty="0" smtClean="0"/>
              <a:t>, 2005)</a:t>
            </a:r>
          </a:p>
          <a:p>
            <a:r>
              <a:rPr lang="en-US" dirty="0" smtClean="0"/>
              <a:t>First-person action research uses participatory components with with less-participative self-reflection on the nature and role of the researcher </a:t>
            </a:r>
            <a:r>
              <a:rPr lang="en-US" sz="1400" dirty="0" smtClean="0"/>
              <a:t>(Chandler and </a:t>
            </a:r>
            <a:r>
              <a:rPr lang="en-US" sz="1400" dirty="0" err="1" smtClean="0"/>
              <a:t>Torbert</a:t>
            </a:r>
            <a:r>
              <a:rPr lang="en-US" sz="1400" dirty="0" smtClean="0"/>
              <a:t>, 2003)</a:t>
            </a:r>
            <a:endParaRPr lang="en-US" sz="1400" dirty="0"/>
          </a:p>
        </p:txBody>
      </p:sp>
    </p:spTree>
    <p:extLst>
      <p:ext uri="{BB962C8B-B14F-4D97-AF65-F5344CB8AC3E}">
        <p14:creationId xmlns:p14="http://schemas.microsoft.com/office/powerpoint/2010/main" val="417825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Positioning the researcher</a:t>
            </a:r>
            <a:endParaRPr lang="en-US" dirty="0"/>
          </a:p>
        </p:txBody>
      </p:sp>
      <p:sp>
        <p:nvSpPr>
          <p:cNvPr id="3" name="Content Placeholder 2"/>
          <p:cNvSpPr>
            <a:spLocks noGrp="1"/>
          </p:cNvSpPr>
          <p:nvPr>
            <p:ph idx="1"/>
          </p:nvPr>
        </p:nvSpPr>
        <p:spPr/>
        <p:txBody>
          <a:bodyPr/>
          <a:lstStyle/>
          <a:p>
            <a:pPr>
              <a:spcAft>
                <a:spcPts val="2400"/>
              </a:spcAft>
            </a:pPr>
            <a:r>
              <a:rPr lang="en-US" dirty="0" smtClean="0"/>
              <a:t>Researcher is the expert who guides participants (sometimes termed technical action research) </a:t>
            </a:r>
            <a:r>
              <a:rPr lang="en-US" sz="1400" dirty="0" smtClean="0"/>
              <a:t>(Carr and </a:t>
            </a:r>
            <a:r>
              <a:rPr lang="en-US" sz="1400" dirty="0" err="1" smtClean="0"/>
              <a:t>Kemmis</a:t>
            </a:r>
            <a:r>
              <a:rPr lang="en-US" sz="1400" dirty="0" smtClean="0"/>
              <a:t>, 1986)</a:t>
            </a:r>
          </a:p>
          <a:p>
            <a:pPr>
              <a:spcAft>
                <a:spcPts val="2400"/>
              </a:spcAft>
            </a:pPr>
            <a:r>
              <a:rPr lang="en-US" dirty="0" smtClean="0"/>
              <a:t>Research with (not on) participants, who choose the issues (sometimes termed process consultation or practical action research) </a:t>
            </a:r>
            <a:r>
              <a:rPr lang="en-US" sz="1400" dirty="0" smtClean="0"/>
              <a:t>(Carr and </a:t>
            </a:r>
            <a:r>
              <a:rPr lang="en-US" sz="1400" dirty="0" err="1" smtClean="0"/>
              <a:t>Kemmis</a:t>
            </a:r>
            <a:r>
              <a:rPr lang="en-US" sz="1400" dirty="0" smtClean="0"/>
              <a:t>, 1986)</a:t>
            </a:r>
          </a:p>
          <a:p>
            <a:pPr marL="0" indent="0">
              <a:buNone/>
            </a:pPr>
            <a:endParaRPr lang="en-US" dirty="0"/>
          </a:p>
        </p:txBody>
      </p:sp>
    </p:spTree>
    <p:extLst>
      <p:ext uri="{BB962C8B-B14F-4D97-AF65-F5344CB8AC3E}">
        <p14:creationId xmlns:p14="http://schemas.microsoft.com/office/powerpoint/2010/main" val="4037154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Positioning the researcher</a:t>
            </a:r>
            <a:endParaRPr lang="en-US" dirty="0"/>
          </a:p>
        </p:txBody>
      </p:sp>
      <p:sp>
        <p:nvSpPr>
          <p:cNvPr id="3" name="Content Placeholder 2"/>
          <p:cNvSpPr>
            <a:spLocks noGrp="1"/>
          </p:cNvSpPr>
          <p:nvPr>
            <p:ph idx="1"/>
          </p:nvPr>
        </p:nvSpPr>
        <p:spPr/>
        <p:txBody>
          <a:bodyPr>
            <a:normAutofit/>
          </a:bodyPr>
          <a:lstStyle/>
          <a:p>
            <a:pPr>
              <a:spcAft>
                <a:spcPts val="2400"/>
              </a:spcAft>
            </a:pPr>
            <a:r>
              <a:rPr lang="en-US" dirty="0" smtClean="0"/>
              <a:t>Participants become co-researchers. Participants and researcher decide the issues to be studied, the process used and resulting actions to be taken (referred to as emancipatory action research) </a:t>
            </a:r>
            <a:r>
              <a:rPr lang="en-US" sz="1400" dirty="0" smtClean="0"/>
              <a:t>(Carr and </a:t>
            </a:r>
            <a:r>
              <a:rPr lang="en-US" sz="1400" dirty="0" err="1" smtClean="0"/>
              <a:t>Kemmis</a:t>
            </a:r>
            <a:r>
              <a:rPr lang="en-US" sz="1400" dirty="0" smtClean="0"/>
              <a:t>, 1986)</a:t>
            </a:r>
          </a:p>
          <a:p>
            <a:pPr>
              <a:spcAft>
                <a:spcPts val="2400"/>
              </a:spcAft>
            </a:pPr>
            <a:r>
              <a:rPr lang="en-US" dirty="0" smtClean="0"/>
              <a:t>Emancipatory action research can be difficult to achieve </a:t>
            </a:r>
            <a:r>
              <a:rPr lang="en-US" sz="1400" dirty="0" smtClean="0"/>
              <a:t>(Webb, 1996)</a:t>
            </a:r>
          </a:p>
          <a:p>
            <a:pPr marL="0" indent="0">
              <a:buNone/>
            </a:pPr>
            <a:endParaRPr lang="en-US" dirty="0"/>
          </a:p>
        </p:txBody>
      </p:sp>
      <p:sp>
        <p:nvSpPr>
          <p:cNvPr id="4" name="TextBox 3"/>
          <p:cNvSpPr txBox="1"/>
          <p:nvPr/>
        </p:nvSpPr>
        <p:spPr>
          <a:xfrm>
            <a:off x="1284111" y="503766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456890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Positioning the researcher</a:t>
            </a:r>
            <a:endParaRPr lang="en-US" dirty="0"/>
          </a:p>
        </p:txBody>
      </p:sp>
      <p:sp>
        <p:nvSpPr>
          <p:cNvPr id="3" name="Content Placeholder 2"/>
          <p:cNvSpPr>
            <a:spLocks noGrp="1"/>
          </p:cNvSpPr>
          <p:nvPr>
            <p:ph idx="1"/>
          </p:nvPr>
        </p:nvSpPr>
        <p:spPr/>
        <p:txBody>
          <a:bodyPr>
            <a:normAutofit/>
          </a:bodyPr>
          <a:lstStyle/>
          <a:p>
            <a:pPr>
              <a:spcAft>
                <a:spcPts val="2400"/>
              </a:spcAft>
            </a:pPr>
            <a:r>
              <a:rPr lang="en-US" dirty="0" smtClean="0"/>
              <a:t>Participants drive the research process (‘do-it-yourself’ research) </a:t>
            </a:r>
            <a:r>
              <a:rPr lang="en-US" sz="1400" dirty="0" smtClean="0"/>
              <a:t>(Wadsworth, 2011)</a:t>
            </a:r>
          </a:p>
          <a:p>
            <a:pPr>
              <a:spcAft>
                <a:spcPts val="2400"/>
              </a:spcAft>
            </a:pPr>
            <a:r>
              <a:rPr lang="en-US" dirty="0" smtClean="0"/>
              <a:t>If emancipation is needed the participants emancipate themselves</a:t>
            </a:r>
          </a:p>
          <a:p>
            <a:pPr>
              <a:spcAft>
                <a:spcPts val="2400"/>
              </a:spcAft>
            </a:pPr>
            <a:endParaRPr lang="en-US" dirty="0" smtClean="0"/>
          </a:p>
          <a:p>
            <a:pPr marL="0" indent="0">
              <a:buNone/>
            </a:pPr>
            <a:endParaRPr lang="en-US" dirty="0"/>
          </a:p>
        </p:txBody>
      </p:sp>
      <p:sp>
        <p:nvSpPr>
          <p:cNvPr id="4" name="TextBox 3"/>
          <p:cNvSpPr txBox="1"/>
          <p:nvPr/>
        </p:nvSpPr>
        <p:spPr>
          <a:xfrm>
            <a:off x="1284111" y="503766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135825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Aligning philosophy and methodology with purpose</a:t>
            </a:r>
            <a:endParaRPr lang="en-US" dirty="0"/>
          </a:p>
        </p:txBody>
      </p:sp>
      <p:sp>
        <p:nvSpPr>
          <p:cNvPr id="3" name="Content Placeholder 2"/>
          <p:cNvSpPr>
            <a:spLocks noGrp="1"/>
          </p:cNvSpPr>
          <p:nvPr>
            <p:ph idx="1"/>
          </p:nvPr>
        </p:nvSpPr>
        <p:spPr/>
        <p:txBody>
          <a:bodyPr/>
          <a:lstStyle/>
          <a:p>
            <a:pPr>
              <a:spcAft>
                <a:spcPts val="2400"/>
              </a:spcAft>
            </a:pPr>
            <a:r>
              <a:rPr lang="en-US" dirty="0" smtClean="0"/>
              <a:t>Purpose of most action research is to improve participation in real and important issues through informed trial and error</a:t>
            </a:r>
          </a:p>
          <a:p>
            <a:pPr>
              <a:spcAft>
                <a:spcPts val="2400"/>
              </a:spcAft>
            </a:pPr>
            <a:r>
              <a:rPr lang="en-US" dirty="0" smtClean="0"/>
              <a:t>The philosophy of action research can vary even when purposes or processes are similar</a:t>
            </a:r>
            <a:endParaRPr lang="en-US" dirty="0"/>
          </a:p>
        </p:txBody>
      </p:sp>
    </p:spTree>
    <p:extLst>
      <p:ext uri="{BB962C8B-B14F-4D97-AF65-F5344CB8AC3E}">
        <p14:creationId xmlns:p14="http://schemas.microsoft.com/office/powerpoint/2010/main" val="3279036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Aligning philosophy and methodology with purpose</a:t>
            </a:r>
            <a:endParaRPr lang="en-US" dirty="0"/>
          </a:p>
        </p:txBody>
      </p:sp>
      <p:sp>
        <p:nvSpPr>
          <p:cNvPr id="3" name="Content Placeholder 2"/>
          <p:cNvSpPr>
            <a:spLocks noGrp="1"/>
          </p:cNvSpPr>
          <p:nvPr>
            <p:ph idx="1"/>
          </p:nvPr>
        </p:nvSpPr>
        <p:spPr/>
        <p:txBody>
          <a:bodyPr/>
          <a:lstStyle/>
          <a:p>
            <a:pPr>
              <a:spcAft>
                <a:spcPts val="2400"/>
              </a:spcAft>
            </a:pPr>
            <a:r>
              <a:rPr lang="en-US" dirty="0" smtClean="0"/>
              <a:t>Link between methodology and purpose is clearer </a:t>
            </a:r>
          </a:p>
          <a:p>
            <a:pPr>
              <a:spcAft>
                <a:spcPts val="2400"/>
              </a:spcAft>
            </a:pPr>
            <a:r>
              <a:rPr lang="en-US" dirty="0" smtClean="0"/>
              <a:t>Sets of tools serve different elements of the purpose i.e. one set of action research tools engenders participation and therefore commitment to action another set of tools produces good understanding, or theory</a:t>
            </a:r>
            <a:endParaRPr lang="en-US" dirty="0"/>
          </a:p>
        </p:txBody>
      </p:sp>
    </p:spTree>
    <p:extLst>
      <p:ext uri="{BB962C8B-B14F-4D97-AF65-F5344CB8AC3E}">
        <p14:creationId xmlns:p14="http://schemas.microsoft.com/office/powerpoint/2010/main" val="2845554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Aligning philosophy and methodology with purpose</a:t>
            </a:r>
            <a:endParaRPr lang="en-US" dirty="0"/>
          </a:p>
        </p:txBody>
      </p:sp>
      <p:sp>
        <p:nvSpPr>
          <p:cNvPr id="3" name="Content Placeholder 2"/>
          <p:cNvSpPr>
            <a:spLocks noGrp="1"/>
          </p:cNvSpPr>
          <p:nvPr>
            <p:ph idx="1"/>
          </p:nvPr>
        </p:nvSpPr>
        <p:spPr/>
        <p:txBody>
          <a:bodyPr/>
          <a:lstStyle/>
          <a:p>
            <a:pPr>
              <a:spcAft>
                <a:spcPts val="2400"/>
              </a:spcAft>
            </a:pPr>
            <a:r>
              <a:rPr lang="en-US" dirty="0" smtClean="0"/>
              <a:t>Action researchers generate both understanding of practical situations and actions to improve them</a:t>
            </a:r>
          </a:p>
          <a:p>
            <a:pPr>
              <a:spcAft>
                <a:spcPts val="2400"/>
              </a:spcAft>
            </a:pPr>
            <a:r>
              <a:rPr lang="en-US" dirty="0" smtClean="0"/>
              <a:t>Participant involvement can promote commitment to change regardless of whether participation is adopted for ideological or pragmatic reasons</a:t>
            </a:r>
            <a:endParaRPr lang="en-US" dirty="0"/>
          </a:p>
        </p:txBody>
      </p:sp>
    </p:spTree>
    <p:extLst>
      <p:ext uri="{BB962C8B-B14F-4D97-AF65-F5344CB8AC3E}">
        <p14:creationId xmlns:p14="http://schemas.microsoft.com/office/powerpoint/2010/main" val="3526503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Aligning philosophy and methodology with purpose</a:t>
            </a:r>
            <a:endParaRPr lang="en-US" dirty="0"/>
          </a:p>
        </p:txBody>
      </p:sp>
      <p:sp>
        <p:nvSpPr>
          <p:cNvPr id="3" name="Content Placeholder 2"/>
          <p:cNvSpPr>
            <a:spLocks noGrp="1"/>
          </p:cNvSpPr>
          <p:nvPr>
            <p:ph idx="1"/>
          </p:nvPr>
        </p:nvSpPr>
        <p:spPr/>
        <p:txBody>
          <a:bodyPr>
            <a:normAutofit lnSpcReduction="10000"/>
          </a:bodyPr>
          <a:lstStyle/>
          <a:p>
            <a:pPr>
              <a:spcAft>
                <a:spcPts val="2400"/>
              </a:spcAft>
            </a:pPr>
            <a:r>
              <a:rPr lang="en-US" dirty="0" smtClean="0"/>
              <a:t>Diversity among participants can provide diverse information and a wider choice of solutions </a:t>
            </a:r>
          </a:p>
          <a:p>
            <a:pPr>
              <a:spcAft>
                <a:spcPts val="2400"/>
              </a:spcAft>
            </a:pPr>
            <a:r>
              <a:rPr lang="en-US" dirty="0" smtClean="0"/>
              <a:t>Iterative cycles of action alternating with reflection allow the flexibility of trial and error</a:t>
            </a:r>
          </a:p>
          <a:p>
            <a:pPr>
              <a:spcAft>
                <a:spcPts val="2400"/>
              </a:spcAft>
            </a:pPr>
            <a:r>
              <a:rPr lang="en-US" dirty="0" smtClean="0"/>
              <a:t>Action-reflection cycle consists of planning, action, evaluation </a:t>
            </a:r>
            <a:r>
              <a:rPr lang="en-US" sz="1400" dirty="0" smtClean="0"/>
              <a:t>(</a:t>
            </a:r>
            <a:r>
              <a:rPr lang="en-US" sz="1400" dirty="0" err="1" smtClean="0"/>
              <a:t>Lewin</a:t>
            </a:r>
            <a:r>
              <a:rPr lang="en-US" sz="1400" dirty="0" smtClean="0"/>
              <a:t>, 1946) </a:t>
            </a:r>
            <a:r>
              <a:rPr lang="en-US" dirty="0" smtClean="0"/>
              <a:t>or planning, action, observation and reflection </a:t>
            </a:r>
            <a:r>
              <a:rPr lang="en-US" sz="1400" dirty="0" smtClean="0"/>
              <a:t>(</a:t>
            </a:r>
            <a:r>
              <a:rPr lang="en-US" sz="1400" dirty="0" err="1" smtClean="0"/>
              <a:t>Kemmis</a:t>
            </a:r>
            <a:r>
              <a:rPr lang="en-US" sz="1400" dirty="0" smtClean="0"/>
              <a:t> and </a:t>
            </a:r>
            <a:r>
              <a:rPr lang="en-US" sz="1400" dirty="0" err="1" smtClean="0"/>
              <a:t>McTaggart</a:t>
            </a:r>
            <a:r>
              <a:rPr lang="en-US" sz="1400" dirty="0" smtClean="0"/>
              <a:t>, 2005)</a:t>
            </a:r>
            <a:endParaRPr lang="en-US" sz="1400" dirty="0"/>
          </a:p>
        </p:txBody>
      </p:sp>
    </p:spTree>
    <p:extLst>
      <p:ext uri="{BB962C8B-B14F-4D97-AF65-F5344CB8AC3E}">
        <p14:creationId xmlns:p14="http://schemas.microsoft.com/office/powerpoint/2010/main" val="1062672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Data generation and collection</a:t>
            </a:r>
            <a:endParaRPr lang="en-US" dirty="0"/>
          </a:p>
        </p:txBody>
      </p:sp>
      <p:sp>
        <p:nvSpPr>
          <p:cNvPr id="3" name="Content Placeholder 2"/>
          <p:cNvSpPr>
            <a:spLocks noGrp="1"/>
          </p:cNvSpPr>
          <p:nvPr>
            <p:ph idx="1"/>
          </p:nvPr>
        </p:nvSpPr>
        <p:spPr/>
        <p:txBody>
          <a:bodyPr/>
          <a:lstStyle/>
          <a:p>
            <a:pPr>
              <a:spcAft>
                <a:spcPts val="2400"/>
              </a:spcAft>
            </a:pPr>
            <a:r>
              <a:rPr lang="en-US" dirty="0" smtClean="0"/>
              <a:t>In each action research cycle information is collected, analyzed and interpreted </a:t>
            </a:r>
          </a:p>
          <a:p>
            <a:pPr>
              <a:spcAft>
                <a:spcPts val="2400"/>
              </a:spcAft>
            </a:pPr>
            <a:r>
              <a:rPr lang="en-US" dirty="0" smtClean="0"/>
              <a:t>Qualitative data collection methods may include: observation, interviews, focus groups, surveys, </a:t>
            </a:r>
            <a:r>
              <a:rPr lang="en-US" dirty="0" err="1" smtClean="0"/>
              <a:t>photovoice</a:t>
            </a:r>
            <a:r>
              <a:rPr lang="en-US" dirty="0" smtClean="0"/>
              <a:t>, participatory video </a:t>
            </a:r>
          </a:p>
          <a:p>
            <a:endParaRPr lang="en-US" dirty="0"/>
          </a:p>
        </p:txBody>
      </p:sp>
    </p:spTree>
    <p:extLst>
      <p:ext uri="{BB962C8B-B14F-4D97-AF65-F5344CB8AC3E}">
        <p14:creationId xmlns:p14="http://schemas.microsoft.com/office/powerpoint/2010/main" val="163070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data</a:t>
            </a:r>
            <a:endParaRPr lang="en-US" dirty="0"/>
          </a:p>
        </p:txBody>
      </p:sp>
      <p:sp>
        <p:nvSpPr>
          <p:cNvPr id="3" name="Content Placeholder 2"/>
          <p:cNvSpPr>
            <a:spLocks noGrp="1"/>
          </p:cNvSpPr>
          <p:nvPr>
            <p:ph idx="1"/>
          </p:nvPr>
        </p:nvSpPr>
        <p:spPr/>
        <p:txBody>
          <a:bodyPr/>
          <a:lstStyle/>
          <a:p>
            <a:pPr marL="0" indent="0">
              <a:spcAft>
                <a:spcPts val="2400"/>
              </a:spcAft>
              <a:buNone/>
            </a:pPr>
            <a:r>
              <a:rPr lang="en-US" dirty="0" smtClean="0"/>
              <a:t>The purpose of data analysis in action research is:</a:t>
            </a:r>
          </a:p>
          <a:p>
            <a:pPr>
              <a:spcAft>
                <a:spcPts val="2400"/>
              </a:spcAft>
            </a:pPr>
            <a:r>
              <a:rPr lang="en-US" dirty="0"/>
              <a:t>t</a:t>
            </a:r>
            <a:r>
              <a:rPr lang="en-US" dirty="0" smtClean="0"/>
              <a:t>o produce theory or at least understanding</a:t>
            </a:r>
          </a:p>
          <a:p>
            <a:pPr>
              <a:spcAft>
                <a:spcPts val="2400"/>
              </a:spcAft>
            </a:pPr>
            <a:r>
              <a:rPr lang="en-US" dirty="0"/>
              <a:t>t</a:t>
            </a:r>
            <a:r>
              <a:rPr lang="en-US" dirty="0" smtClean="0"/>
              <a:t>o inform action</a:t>
            </a:r>
            <a:endParaRPr lang="en-US" dirty="0"/>
          </a:p>
        </p:txBody>
      </p:sp>
    </p:spTree>
    <p:extLst>
      <p:ext uri="{BB962C8B-B14F-4D97-AF65-F5344CB8AC3E}">
        <p14:creationId xmlns:p14="http://schemas.microsoft.com/office/powerpoint/2010/main" val="2373064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a:xfrm>
            <a:off x="457200" y="1658472"/>
            <a:ext cx="8229600" cy="5027910"/>
          </a:xfrm>
        </p:spPr>
        <p:txBody>
          <a:bodyPr>
            <a:normAutofit/>
          </a:bodyPr>
          <a:lstStyle/>
          <a:p>
            <a:pPr marL="0" lvl="0" indent="0">
              <a:spcAft>
                <a:spcPts val="2400"/>
              </a:spcAft>
              <a:buNone/>
            </a:pPr>
            <a:r>
              <a:rPr lang="en-US" sz="2800" dirty="0"/>
              <a:t>O</a:t>
            </a:r>
            <a:r>
              <a:rPr lang="en-US" sz="2800" dirty="0" smtClean="0"/>
              <a:t>utline </a:t>
            </a:r>
            <a:r>
              <a:rPr lang="en-US" sz="2800" dirty="0"/>
              <a:t>the history and development of action research and some of the influences that have impacted on it</a:t>
            </a:r>
            <a:endParaRPr lang="en-AU" sz="2800" dirty="0"/>
          </a:p>
          <a:p>
            <a:pPr marL="0" lvl="0" indent="0">
              <a:spcAft>
                <a:spcPts val="2400"/>
              </a:spcAft>
              <a:buNone/>
            </a:pPr>
            <a:r>
              <a:rPr lang="en-US" sz="2800" dirty="0"/>
              <a:t>D</a:t>
            </a:r>
            <a:r>
              <a:rPr lang="en-US" sz="2800" dirty="0" smtClean="0"/>
              <a:t>iscuss </a:t>
            </a:r>
            <a:r>
              <a:rPr lang="en-US" sz="2800" dirty="0"/>
              <a:t>the importance in action research of involving participants in the research and being flexible and responsive to the research situation</a:t>
            </a:r>
            <a:endParaRPr lang="en-AU" sz="2800" dirty="0"/>
          </a:p>
          <a:p>
            <a:pPr marL="0" lvl="0" indent="0">
              <a:spcAft>
                <a:spcPts val="2400"/>
              </a:spcAft>
              <a:buNone/>
            </a:pPr>
            <a:r>
              <a:rPr lang="en-US" sz="2800" dirty="0"/>
              <a:t>D</a:t>
            </a:r>
            <a:r>
              <a:rPr lang="en-US" sz="2800" dirty="0" smtClean="0"/>
              <a:t>efend </a:t>
            </a:r>
            <a:r>
              <a:rPr lang="en-US" sz="2800" dirty="0"/>
              <a:t>sources of quality and </a:t>
            </a:r>
            <a:r>
              <a:rPr lang="en-US" sz="2800" dirty="0" err="1"/>
              <a:t>rigour</a:t>
            </a:r>
            <a:r>
              <a:rPr lang="en-US" sz="2800" dirty="0"/>
              <a:t> in action research, in recognition that it seems to violate many of the traditional evaluation criteria </a:t>
            </a:r>
            <a:endParaRPr lang="en-AU" sz="2800" dirty="0"/>
          </a:p>
        </p:txBody>
      </p:sp>
    </p:spTree>
    <p:extLst>
      <p:ext uri="{BB962C8B-B14F-4D97-AF65-F5344CB8AC3E}">
        <p14:creationId xmlns:p14="http://schemas.microsoft.com/office/powerpoint/2010/main" val="45920090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and </a:t>
            </a:r>
            <a:r>
              <a:rPr lang="en-US" dirty="0" err="1" smtClean="0"/>
              <a:t>rigour</a:t>
            </a:r>
            <a:endParaRPr lang="en-US" dirty="0"/>
          </a:p>
        </p:txBody>
      </p:sp>
      <p:sp>
        <p:nvSpPr>
          <p:cNvPr id="3" name="Content Placeholder 2"/>
          <p:cNvSpPr>
            <a:spLocks noGrp="1"/>
          </p:cNvSpPr>
          <p:nvPr>
            <p:ph idx="1"/>
          </p:nvPr>
        </p:nvSpPr>
        <p:spPr>
          <a:xfrm>
            <a:off x="457200" y="1600200"/>
            <a:ext cx="8229600" cy="5074356"/>
          </a:xfrm>
        </p:spPr>
        <p:txBody>
          <a:bodyPr>
            <a:normAutofit fontScale="92500" lnSpcReduction="20000"/>
          </a:bodyPr>
          <a:lstStyle/>
          <a:p>
            <a:pPr marL="0" indent="0">
              <a:spcAft>
                <a:spcPts val="2400"/>
              </a:spcAft>
              <a:buNone/>
            </a:pPr>
            <a:r>
              <a:rPr lang="en-US" dirty="0" smtClean="0"/>
              <a:t>The following apply to all research:</a:t>
            </a:r>
          </a:p>
          <a:p>
            <a:pPr>
              <a:spcAft>
                <a:spcPts val="2400"/>
              </a:spcAft>
            </a:pPr>
            <a:r>
              <a:rPr lang="en-US" dirty="0" smtClean="0"/>
              <a:t>Maintain mindfulness and care throughout the research process</a:t>
            </a:r>
          </a:p>
          <a:p>
            <a:pPr>
              <a:spcAft>
                <a:spcPts val="2400"/>
              </a:spcAft>
            </a:pPr>
            <a:r>
              <a:rPr lang="en-US" dirty="0" smtClean="0"/>
              <a:t>Be aware of threats to quality and act to counter them</a:t>
            </a:r>
          </a:p>
          <a:p>
            <a:pPr>
              <a:spcAft>
                <a:spcPts val="2400"/>
              </a:spcAft>
            </a:pPr>
            <a:r>
              <a:rPr lang="en-US" dirty="0" smtClean="0"/>
              <a:t>Pay attention to surprises or information that does not fit your preconceptions.</a:t>
            </a:r>
          </a:p>
          <a:p>
            <a:pPr>
              <a:spcAft>
                <a:spcPts val="2400"/>
              </a:spcAft>
            </a:pPr>
            <a:r>
              <a:rPr lang="en-US" dirty="0" smtClean="0"/>
              <a:t>Actively seek out negative cases that challenge emerging understandings</a:t>
            </a:r>
            <a:endParaRPr lang="en-US" dirty="0"/>
          </a:p>
        </p:txBody>
      </p:sp>
    </p:spTree>
    <p:extLst>
      <p:ext uri="{BB962C8B-B14F-4D97-AF65-F5344CB8AC3E}">
        <p14:creationId xmlns:p14="http://schemas.microsoft.com/office/powerpoint/2010/main" val="3291840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and </a:t>
            </a:r>
            <a:r>
              <a:rPr lang="en-US" dirty="0" err="1"/>
              <a:t>rigour</a:t>
            </a:r>
            <a:endParaRPr lang="en-US" dirty="0"/>
          </a:p>
        </p:txBody>
      </p:sp>
      <p:sp>
        <p:nvSpPr>
          <p:cNvPr id="3" name="Content Placeholder 2"/>
          <p:cNvSpPr>
            <a:spLocks noGrp="1"/>
          </p:cNvSpPr>
          <p:nvPr>
            <p:ph idx="1"/>
          </p:nvPr>
        </p:nvSpPr>
        <p:spPr/>
        <p:txBody>
          <a:bodyPr>
            <a:normAutofit lnSpcReduction="10000"/>
          </a:bodyPr>
          <a:lstStyle/>
          <a:p>
            <a:pPr marL="0" indent="0">
              <a:spcAft>
                <a:spcPts val="2400"/>
              </a:spcAft>
              <a:buNone/>
            </a:pPr>
            <a:r>
              <a:rPr lang="en-US" dirty="0" smtClean="0"/>
              <a:t>Sources of </a:t>
            </a:r>
            <a:r>
              <a:rPr lang="en-US" dirty="0" err="1" smtClean="0"/>
              <a:t>rigour</a:t>
            </a:r>
            <a:r>
              <a:rPr lang="en-US" dirty="0" smtClean="0"/>
              <a:t> common to action research and qualitative research in general include:</a:t>
            </a:r>
          </a:p>
          <a:p>
            <a:pPr>
              <a:spcAft>
                <a:spcPts val="2400"/>
              </a:spcAft>
            </a:pPr>
            <a:r>
              <a:rPr lang="en-US" dirty="0" smtClean="0"/>
              <a:t>Multiple sources of data and multiple collection methods can provide triangulation</a:t>
            </a:r>
          </a:p>
          <a:p>
            <a:pPr>
              <a:spcAft>
                <a:spcPts val="2400"/>
              </a:spcAft>
            </a:pPr>
            <a:r>
              <a:rPr lang="en-US" dirty="0" smtClean="0"/>
              <a:t>Involving participants as researchers reconciles their different perspectives and deepens their understanding on which they can act</a:t>
            </a:r>
            <a:endParaRPr lang="en-US" dirty="0"/>
          </a:p>
        </p:txBody>
      </p:sp>
    </p:spTree>
    <p:extLst>
      <p:ext uri="{BB962C8B-B14F-4D97-AF65-F5344CB8AC3E}">
        <p14:creationId xmlns:p14="http://schemas.microsoft.com/office/powerpoint/2010/main" val="1096199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Presentation and dissemination of findings</a:t>
            </a:r>
            <a:endParaRPr lang="en-US" dirty="0"/>
          </a:p>
        </p:txBody>
      </p:sp>
      <p:sp>
        <p:nvSpPr>
          <p:cNvPr id="3" name="Content Placeholder 2"/>
          <p:cNvSpPr>
            <a:spLocks noGrp="1"/>
          </p:cNvSpPr>
          <p:nvPr>
            <p:ph idx="1"/>
          </p:nvPr>
        </p:nvSpPr>
        <p:spPr/>
        <p:txBody>
          <a:bodyPr/>
          <a:lstStyle/>
          <a:p>
            <a:r>
              <a:rPr lang="en-US" dirty="0" smtClean="0"/>
              <a:t>Opinions are diverse as to what extent action research findings should be presented and disseminated</a:t>
            </a:r>
          </a:p>
          <a:p>
            <a:r>
              <a:rPr lang="en-US" dirty="0" err="1" smtClean="0"/>
              <a:t>Zuber-Skerritt</a:t>
            </a:r>
            <a:r>
              <a:rPr lang="en-US" dirty="0" smtClean="0"/>
              <a:t> </a:t>
            </a:r>
            <a:r>
              <a:rPr lang="en-US" sz="1400" dirty="0" smtClean="0"/>
              <a:t>(2001) </a:t>
            </a:r>
            <a:r>
              <a:rPr lang="en-US" dirty="0" smtClean="0"/>
              <a:t>contends that public dissemination of study results is one of the defining characteristics of action research </a:t>
            </a:r>
          </a:p>
          <a:p>
            <a:r>
              <a:rPr lang="en-US" dirty="0" smtClean="0"/>
              <a:t>Dissemination may not proceed beyond immediate study participants</a:t>
            </a:r>
            <a:endParaRPr lang="en-US" dirty="0"/>
          </a:p>
        </p:txBody>
      </p:sp>
    </p:spTree>
    <p:extLst>
      <p:ext uri="{BB962C8B-B14F-4D97-AF65-F5344CB8AC3E}">
        <p14:creationId xmlns:p14="http://schemas.microsoft.com/office/powerpoint/2010/main" val="1277974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Presentation and dissemination of findings</a:t>
            </a:r>
            <a:endParaRPr lang="en-US" dirty="0"/>
          </a:p>
        </p:txBody>
      </p:sp>
      <p:sp>
        <p:nvSpPr>
          <p:cNvPr id="3" name="Content Placeholder 2"/>
          <p:cNvSpPr>
            <a:spLocks noGrp="1"/>
          </p:cNvSpPr>
          <p:nvPr>
            <p:ph idx="1"/>
          </p:nvPr>
        </p:nvSpPr>
        <p:spPr/>
        <p:txBody>
          <a:bodyPr>
            <a:normAutofit fontScale="92500"/>
          </a:bodyPr>
          <a:lstStyle/>
          <a:p>
            <a:r>
              <a:rPr lang="en-US" dirty="0" smtClean="0"/>
              <a:t>Findings may be disseminated via conference presentations, blogs, informal web</a:t>
            </a:r>
            <a:r>
              <a:rPr lang="en-US" dirty="0"/>
              <a:t>-</a:t>
            </a:r>
            <a:r>
              <a:rPr lang="en-US" dirty="0" smtClean="0"/>
              <a:t>pages and peer</a:t>
            </a:r>
            <a:r>
              <a:rPr lang="en-US" dirty="0"/>
              <a:t>-reviewed </a:t>
            </a:r>
            <a:r>
              <a:rPr lang="en-US" dirty="0" smtClean="0"/>
              <a:t>literature</a:t>
            </a:r>
          </a:p>
          <a:p>
            <a:r>
              <a:rPr lang="en-US" dirty="0" smtClean="0"/>
              <a:t>There are a range of peer-review publications specializing in action research including: </a:t>
            </a:r>
            <a:r>
              <a:rPr lang="en-US" i="1" dirty="0">
                <a:latin typeface="Times New Roman"/>
                <a:cs typeface="Times New Roman"/>
              </a:rPr>
              <a:t>Action Research</a:t>
            </a:r>
            <a:r>
              <a:rPr lang="en-US" dirty="0">
                <a:latin typeface="Times New Roman"/>
                <a:cs typeface="Times New Roman"/>
              </a:rPr>
              <a:t> </a:t>
            </a:r>
            <a:r>
              <a:rPr lang="en-US" dirty="0">
                <a:cs typeface="Times New Roman"/>
              </a:rPr>
              <a:t>(Sage)</a:t>
            </a:r>
            <a:r>
              <a:rPr lang="en-US" dirty="0">
                <a:latin typeface="Times New Roman"/>
                <a:cs typeface="Times New Roman"/>
              </a:rPr>
              <a:t>, </a:t>
            </a:r>
            <a:r>
              <a:rPr lang="en-US" i="1" dirty="0">
                <a:latin typeface="Times New Roman"/>
                <a:cs typeface="Times New Roman"/>
              </a:rPr>
              <a:t>Educational Action Research</a:t>
            </a:r>
            <a:r>
              <a:rPr lang="en-US" dirty="0">
                <a:latin typeface="Times New Roman"/>
                <a:cs typeface="Times New Roman"/>
              </a:rPr>
              <a:t> </a:t>
            </a:r>
            <a:r>
              <a:rPr lang="en-US" dirty="0">
                <a:cs typeface="Times New Roman"/>
              </a:rPr>
              <a:t>(Taylor &amp; Francis)</a:t>
            </a:r>
            <a:r>
              <a:rPr lang="en-US" dirty="0">
                <a:latin typeface="Times New Roman"/>
                <a:cs typeface="Times New Roman"/>
              </a:rPr>
              <a:t>, </a:t>
            </a:r>
            <a:r>
              <a:rPr lang="en-US" i="1" dirty="0">
                <a:latin typeface="Times New Roman"/>
                <a:cs typeface="Times New Roman"/>
              </a:rPr>
              <a:t>International Journal of Action Research</a:t>
            </a:r>
            <a:r>
              <a:rPr lang="en-US" dirty="0">
                <a:latin typeface="Times New Roman"/>
                <a:cs typeface="Times New Roman"/>
              </a:rPr>
              <a:t> </a:t>
            </a:r>
            <a:r>
              <a:rPr lang="en-US" dirty="0">
                <a:cs typeface="Times New Roman"/>
              </a:rPr>
              <a:t>(</a:t>
            </a:r>
            <a:r>
              <a:rPr lang="en-US" dirty="0" err="1">
                <a:cs typeface="Times New Roman"/>
              </a:rPr>
              <a:t>Hampp</a:t>
            </a:r>
            <a:r>
              <a:rPr lang="en-US" dirty="0">
                <a:cs typeface="Times New Roman"/>
              </a:rPr>
              <a:t>)</a:t>
            </a:r>
            <a:r>
              <a:rPr lang="en-US" dirty="0">
                <a:latin typeface="Times New Roman"/>
                <a:cs typeface="Times New Roman"/>
              </a:rPr>
              <a:t>, and </a:t>
            </a:r>
            <a:r>
              <a:rPr lang="en-US" i="1" dirty="0">
                <a:latin typeface="Times New Roman"/>
                <a:cs typeface="Times New Roman"/>
              </a:rPr>
              <a:t>Systemic Practice and Action Research</a:t>
            </a:r>
            <a:r>
              <a:rPr lang="en-US" dirty="0">
                <a:latin typeface="Times New Roman"/>
                <a:cs typeface="Times New Roman"/>
              </a:rPr>
              <a:t> </a:t>
            </a:r>
            <a:r>
              <a:rPr lang="en-US" dirty="0">
                <a:cs typeface="Times New Roman"/>
              </a:rPr>
              <a:t>(Springer</a:t>
            </a:r>
            <a:r>
              <a:rPr lang="en-US" dirty="0" smtClean="0">
                <a:cs typeface="Times New Roman"/>
              </a:rPr>
              <a:t>)</a:t>
            </a:r>
            <a:endParaRPr lang="en-US" dirty="0">
              <a:latin typeface="Times New Roman"/>
              <a:cs typeface="Times New Roman"/>
            </a:endParaRPr>
          </a:p>
        </p:txBody>
      </p:sp>
    </p:spTree>
    <p:extLst>
      <p:ext uri="{BB962C8B-B14F-4D97-AF65-F5344CB8AC3E}">
        <p14:creationId xmlns:p14="http://schemas.microsoft.com/office/powerpoint/2010/main" val="110266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600200"/>
            <a:ext cx="8229600" cy="4961467"/>
          </a:xfrm>
        </p:spPr>
        <p:txBody>
          <a:bodyPr>
            <a:normAutofit fontScale="92500" lnSpcReduction="20000"/>
          </a:bodyPr>
          <a:lstStyle/>
          <a:p>
            <a:pPr>
              <a:spcAft>
                <a:spcPts val="2400"/>
              </a:spcAft>
            </a:pPr>
            <a:r>
              <a:rPr lang="en-US" dirty="0" smtClean="0"/>
              <a:t>Action research combines and integrates action (change) and research (understanding)</a:t>
            </a:r>
          </a:p>
          <a:p>
            <a:pPr>
              <a:spcAft>
                <a:spcPts val="2400"/>
              </a:spcAft>
            </a:pPr>
            <a:r>
              <a:rPr lang="en-US" dirty="0" smtClean="0"/>
              <a:t>Generally those affected by the change are responsible for understanding and subsequent actions</a:t>
            </a:r>
          </a:p>
          <a:p>
            <a:pPr>
              <a:spcAft>
                <a:spcPts val="2400"/>
              </a:spcAft>
            </a:pPr>
            <a:r>
              <a:rPr lang="en-US" dirty="0" smtClean="0"/>
              <a:t>Characteristics of action research such as action orientated, research based, participative and cyclic, determine how the research is done, who is involved, how it is reported and what outcomes are achieved</a:t>
            </a:r>
            <a:endParaRPr lang="en-US" dirty="0"/>
          </a:p>
        </p:txBody>
      </p:sp>
    </p:spTree>
    <p:extLst>
      <p:ext uri="{BB962C8B-B14F-4D97-AF65-F5344CB8AC3E}">
        <p14:creationId xmlns:p14="http://schemas.microsoft.com/office/powerpoint/2010/main" val="3968913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br>
              <a:rPr lang="en-US" dirty="0"/>
            </a:br>
            <a:endParaRPr lang="en-US" dirty="0"/>
          </a:p>
        </p:txBody>
      </p:sp>
      <p:sp>
        <p:nvSpPr>
          <p:cNvPr id="3" name="Content Placeholder 2"/>
          <p:cNvSpPr>
            <a:spLocks noGrp="1"/>
          </p:cNvSpPr>
          <p:nvPr>
            <p:ph idx="1"/>
          </p:nvPr>
        </p:nvSpPr>
        <p:spPr>
          <a:xfrm>
            <a:off x="457200" y="1600200"/>
            <a:ext cx="8229600" cy="5032022"/>
          </a:xfrm>
        </p:spPr>
        <p:txBody>
          <a:bodyPr>
            <a:normAutofit fontScale="77500" lnSpcReduction="20000"/>
          </a:bodyPr>
          <a:lstStyle/>
          <a:p>
            <a:pPr marL="0" indent="0">
              <a:spcAft>
                <a:spcPts val="1200"/>
              </a:spcAft>
              <a:buNone/>
            </a:pPr>
            <a:r>
              <a:rPr lang="en-US" sz="1900" dirty="0"/>
              <a:t>Carr W and </a:t>
            </a:r>
            <a:r>
              <a:rPr lang="en-US" sz="1900" dirty="0" err="1"/>
              <a:t>Kemmis</a:t>
            </a:r>
            <a:r>
              <a:rPr lang="en-US" sz="1900" dirty="0"/>
              <a:t> S. (1986) </a:t>
            </a:r>
            <a:r>
              <a:rPr lang="en-US" sz="1900" i="1" dirty="0"/>
              <a:t>Becoming critical: Education knowledge and action research, </a:t>
            </a:r>
            <a:r>
              <a:rPr lang="en-US" sz="1900" dirty="0"/>
              <a:t>London: </a:t>
            </a:r>
            <a:r>
              <a:rPr lang="en-US" sz="1900" dirty="0" err="1"/>
              <a:t>Falmer</a:t>
            </a:r>
            <a:r>
              <a:rPr lang="en-US" sz="1900" dirty="0"/>
              <a:t> Press</a:t>
            </a:r>
            <a:r>
              <a:rPr lang="en-US" sz="1900" dirty="0" smtClean="0"/>
              <a:t>.</a:t>
            </a:r>
          </a:p>
          <a:p>
            <a:pPr marL="0" indent="0">
              <a:spcAft>
                <a:spcPts val="1200"/>
              </a:spcAft>
              <a:buNone/>
            </a:pPr>
            <a:r>
              <a:rPr lang="en-US" sz="1900" dirty="0" smtClean="0"/>
              <a:t>French </a:t>
            </a:r>
            <a:r>
              <a:rPr lang="en-US" sz="1900" dirty="0"/>
              <a:t>S. (2009) Action research for practicing managers. </a:t>
            </a:r>
            <a:r>
              <a:rPr lang="en-US" sz="1900" i="1" dirty="0"/>
              <a:t>Journal of Management Development</a:t>
            </a:r>
            <a:r>
              <a:rPr lang="en-US" sz="1900" dirty="0"/>
              <a:t> 28: 187-204</a:t>
            </a:r>
            <a:r>
              <a:rPr lang="en-US" sz="1900" dirty="0" smtClean="0"/>
              <a:t>.</a:t>
            </a:r>
          </a:p>
          <a:p>
            <a:pPr marL="0" indent="0">
              <a:spcAft>
                <a:spcPts val="1200"/>
              </a:spcAft>
              <a:buNone/>
            </a:pPr>
            <a:r>
              <a:rPr lang="en-US" sz="1900" dirty="0" smtClean="0"/>
              <a:t>Greenwood </a:t>
            </a:r>
            <a:r>
              <a:rPr lang="en-US" sz="1900" dirty="0" smtClean="0"/>
              <a:t>D </a:t>
            </a:r>
            <a:r>
              <a:rPr lang="en-US" sz="1900" dirty="0"/>
              <a:t>and Levin M. (2006) </a:t>
            </a:r>
            <a:r>
              <a:rPr lang="en-US" sz="1900" i="1" dirty="0"/>
              <a:t>Introduction to action research: social research for social change, </a:t>
            </a:r>
            <a:r>
              <a:rPr lang="en-US" sz="1900" dirty="0"/>
              <a:t>Thousand Oaks, CA: Sage</a:t>
            </a:r>
            <a:r>
              <a:rPr lang="en-US" sz="1900" dirty="0" smtClean="0"/>
              <a:t>.</a:t>
            </a:r>
          </a:p>
          <a:p>
            <a:pPr marL="0" indent="0">
              <a:spcAft>
                <a:spcPts val="1200"/>
              </a:spcAft>
              <a:buNone/>
            </a:pPr>
            <a:r>
              <a:rPr lang="en-US" sz="1900" dirty="0" err="1"/>
              <a:t>Kemmis</a:t>
            </a:r>
            <a:r>
              <a:rPr lang="en-US" sz="1900" dirty="0"/>
              <a:t> S and </a:t>
            </a:r>
            <a:r>
              <a:rPr lang="en-US" sz="1900" dirty="0" err="1"/>
              <a:t>McTaggart</a:t>
            </a:r>
            <a:r>
              <a:rPr lang="en-US" sz="1900" dirty="0"/>
              <a:t> R. (2005) Participatory action research: communicative action and the public sphere. In: </a:t>
            </a:r>
            <a:r>
              <a:rPr lang="en-US" sz="1900" dirty="0" err="1"/>
              <a:t>Denzin</a:t>
            </a:r>
            <a:r>
              <a:rPr lang="en-US" sz="1900" dirty="0"/>
              <a:t> N and Lincoln Y (</a:t>
            </a:r>
            <a:r>
              <a:rPr lang="en-US" sz="1900" dirty="0" err="1"/>
              <a:t>eds</a:t>
            </a:r>
            <a:r>
              <a:rPr lang="en-US" sz="1900" dirty="0"/>
              <a:t>) </a:t>
            </a:r>
            <a:r>
              <a:rPr lang="en-US" sz="1900" i="1" dirty="0"/>
              <a:t>The Handbook of Qualitative Research. </a:t>
            </a:r>
            <a:r>
              <a:rPr lang="en-US" sz="1900" dirty="0"/>
              <a:t>3 ed. Thousand Oaks, CA: Sage, 559-603</a:t>
            </a:r>
            <a:r>
              <a:rPr lang="en-US" sz="1900" dirty="0" smtClean="0"/>
              <a:t>.</a:t>
            </a:r>
          </a:p>
          <a:p>
            <a:pPr marL="0" indent="0">
              <a:spcAft>
                <a:spcPts val="1200"/>
              </a:spcAft>
              <a:buNone/>
            </a:pPr>
            <a:r>
              <a:rPr lang="en-US" sz="1900" dirty="0" err="1" smtClean="0"/>
              <a:t>Lewin</a:t>
            </a:r>
            <a:r>
              <a:rPr lang="en-US" sz="1900" dirty="0" smtClean="0"/>
              <a:t> </a:t>
            </a:r>
            <a:r>
              <a:rPr lang="en-US" sz="1900" dirty="0"/>
              <a:t>K. (1946) Action research and minority problems. </a:t>
            </a:r>
            <a:r>
              <a:rPr lang="en-US" sz="1900" i="1" dirty="0"/>
              <a:t>Journal of Social Issues</a:t>
            </a:r>
            <a:r>
              <a:rPr lang="en-US" sz="1900" dirty="0"/>
              <a:t> 2: 34-46.</a:t>
            </a:r>
            <a:endParaRPr lang="en-AU" sz="1900" dirty="0"/>
          </a:p>
          <a:p>
            <a:pPr marL="0" indent="0">
              <a:spcAft>
                <a:spcPts val="1200"/>
              </a:spcAft>
              <a:buNone/>
            </a:pPr>
            <a:r>
              <a:rPr lang="en-US" sz="1900"/>
              <a:t>Lincoln </a:t>
            </a:r>
            <a:r>
              <a:rPr lang="en-US" sz="1900" smtClean="0"/>
              <a:t>Y. </a:t>
            </a:r>
            <a:r>
              <a:rPr lang="en-US" sz="1900" dirty="0"/>
              <a:t>(2001) Engaging sympathies: relationships between action research and social constructivism. In: Reason P and </a:t>
            </a:r>
            <a:r>
              <a:rPr lang="en-US" sz="1900" dirty="0" err="1"/>
              <a:t>Bradbuy</a:t>
            </a:r>
            <a:r>
              <a:rPr lang="en-US" sz="1900" dirty="0"/>
              <a:t> H (</a:t>
            </a:r>
            <a:r>
              <a:rPr lang="en-US" sz="1900" dirty="0" err="1"/>
              <a:t>eds</a:t>
            </a:r>
            <a:r>
              <a:rPr lang="en-US" sz="1900" dirty="0"/>
              <a:t>) </a:t>
            </a:r>
            <a:r>
              <a:rPr lang="en-US" sz="1900" i="1" dirty="0"/>
              <a:t>Handbook of action research: participative inquiry and practice.</a:t>
            </a:r>
            <a:r>
              <a:rPr lang="en-US" sz="1900" dirty="0"/>
              <a:t> London: Sage, 124-132</a:t>
            </a:r>
            <a:r>
              <a:rPr lang="en-US" sz="1900" dirty="0" smtClean="0"/>
              <a:t>.</a:t>
            </a:r>
          </a:p>
          <a:p>
            <a:pPr marL="0" indent="0">
              <a:spcAft>
                <a:spcPts val="1200"/>
              </a:spcAft>
              <a:buNone/>
            </a:pPr>
            <a:r>
              <a:rPr lang="en-US" sz="1900" dirty="0"/>
              <a:t>Wadsworth Y. (2011a) </a:t>
            </a:r>
            <a:r>
              <a:rPr lang="en-US" sz="1900" i="1" dirty="0"/>
              <a:t>Do it yourself social research, </a:t>
            </a:r>
            <a:r>
              <a:rPr lang="en-US" sz="1900" dirty="0"/>
              <a:t>San Francisco, CA: Left Coast Press</a:t>
            </a:r>
            <a:r>
              <a:rPr lang="en-US" sz="1900" dirty="0" smtClean="0"/>
              <a:t>.</a:t>
            </a:r>
          </a:p>
          <a:p>
            <a:pPr marL="0" indent="0">
              <a:spcAft>
                <a:spcPts val="1200"/>
              </a:spcAft>
              <a:buNone/>
            </a:pPr>
            <a:r>
              <a:rPr lang="en-US" sz="1900" dirty="0" err="1"/>
              <a:t>Zuber-Skerritt</a:t>
            </a:r>
            <a:r>
              <a:rPr lang="en-US" sz="1900" dirty="0"/>
              <a:t> O. (2001) Action learning and action research: paradigm, praxis and programs. In: </a:t>
            </a:r>
            <a:r>
              <a:rPr lang="en-US" sz="1900" dirty="0" err="1"/>
              <a:t>Sankaran</a:t>
            </a:r>
            <a:r>
              <a:rPr lang="en-US" sz="1900" dirty="0"/>
              <a:t> S, Dick B, </a:t>
            </a:r>
            <a:r>
              <a:rPr lang="en-US" sz="1900" dirty="0" err="1"/>
              <a:t>Passfield</a:t>
            </a:r>
            <a:r>
              <a:rPr lang="en-US" sz="1900" dirty="0"/>
              <a:t> R, et al. (</a:t>
            </a:r>
            <a:r>
              <a:rPr lang="en-US" sz="1900" dirty="0" err="1"/>
              <a:t>eds</a:t>
            </a:r>
            <a:r>
              <a:rPr lang="en-US" sz="1900" dirty="0"/>
              <a:t>) </a:t>
            </a:r>
            <a:r>
              <a:rPr lang="en-US" sz="1900" i="1" dirty="0"/>
              <a:t>Effective change management using action learning and action research: concepts, frameworks, processes, applications.</a:t>
            </a:r>
            <a:r>
              <a:rPr lang="en-US" sz="1900" dirty="0"/>
              <a:t> Lismore, NSW, Australia: Southern Cross University Press, 1-20.</a:t>
            </a:r>
            <a:endParaRPr lang="en-AU" sz="1900" dirty="0"/>
          </a:p>
          <a:p>
            <a:pPr marL="0" indent="0">
              <a:spcAft>
                <a:spcPts val="1200"/>
              </a:spcAft>
              <a:buNone/>
            </a:pPr>
            <a:endParaRPr lang="en-AU" sz="1400" dirty="0"/>
          </a:p>
          <a:p>
            <a:pPr marL="0" indent="0">
              <a:spcAft>
                <a:spcPts val="1200"/>
              </a:spcAft>
              <a:buNone/>
            </a:pPr>
            <a:endParaRPr lang="en-AU" sz="1400" dirty="0"/>
          </a:p>
          <a:p>
            <a:pPr marL="0" indent="0">
              <a:spcAft>
                <a:spcPts val="1200"/>
              </a:spcAft>
              <a:buNone/>
            </a:pPr>
            <a:endParaRPr lang="en-AU" sz="1400" dirty="0" smtClean="0"/>
          </a:p>
          <a:p>
            <a:pPr marL="0" indent="0">
              <a:spcAft>
                <a:spcPts val="600"/>
              </a:spcAft>
              <a:buNone/>
            </a:pPr>
            <a:endParaRPr lang="en-AU" sz="1400" dirty="0"/>
          </a:p>
          <a:p>
            <a:pPr marL="0" indent="0">
              <a:buNone/>
            </a:pPr>
            <a:endParaRPr lang="en-AU" sz="1400" dirty="0"/>
          </a:p>
          <a:p>
            <a:pPr marL="0" indent="0">
              <a:buNone/>
            </a:pPr>
            <a:endParaRPr lang="en-AU" sz="1400" dirty="0"/>
          </a:p>
          <a:p>
            <a:pPr marL="0" indent="0">
              <a:buNone/>
            </a:pPr>
            <a:endParaRPr lang="en-US" dirty="0"/>
          </a:p>
        </p:txBody>
      </p:sp>
    </p:spTree>
    <p:extLst>
      <p:ext uri="{BB962C8B-B14F-4D97-AF65-F5344CB8AC3E}">
        <p14:creationId xmlns:p14="http://schemas.microsoft.com/office/powerpoint/2010/main" val="15021530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a:xfrm>
            <a:off x="457200" y="1658472"/>
            <a:ext cx="8229600" cy="5027910"/>
          </a:xfrm>
        </p:spPr>
        <p:txBody>
          <a:bodyPr>
            <a:normAutofit/>
          </a:bodyPr>
          <a:lstStyle/>
          <a:p>
            <a:pPr marL="0" lvl="0" indent="0">
              <a:spcAft>
                <a:spcPts val="2400"/>
              </a:spcAft>
              <a:buNone/>
            </a:pPr>
            <a:r>
              <a:rPr lang="en-US" sz="2800" dirty="0"/>
              <a:t>Discuss action research as an empowering research philosophy</a:t>
            </a:r>
            <a:endParaRPr lang="en-AU" sz="2800" dirty="0"/>
          </a:p>
          <a:p>
            <a:pPr marL="0" lvl="0" indent="0">
              <a:spcAft>
                <a:spcPts val="2400"/>
              </a:spcAft>
              <a:buNone/>
            </a:pPr>
            <a:r>
              <a:rPr lang="en-US" sz="2800" dirty="0"/>
              <a:t>Examine action research as a cyclic process for researching change as it happens</a:t>
            </a:r>
            <a:endParaRPr lang="en-AU" sz="2800" dirty="0"/>
          </a:p>
          <a:p>
            <a:pPr marL="0" indent="0">
              <a:spcAft>
                <a:spcPts val="2400"/>
              </a:spcAft>
              <a:buNone/>
            </a:pPr>
            <a:r>
              <a:rPr lang="en-US" sz="2800" dirty="0"/>
              <a:t>Describe the ways in which information is collected, analyzed, utilized and reported in action research</a:t>
            </a:r>
            <a:r>
              <a:rPr lang="en-AU" sz="2800" dirty="0"/>
              <a:t> </a:t>
            </a:r>
            <a:endParaRPr lang="en-US" sz="2800" dirty="0"/>
          </a:p>
          <a:p>
            <a:pPr lvl="0"/>
            <a:endParaRPr lang="en-US" sz="2800" dirty="0" smtClean="0"/>
          </a:p>
        </p:txBody>
      </p:sp>
    </p:spTree>
    <p:extLst>
      <p:ext uri="{BB962C8B-B14F-4D97-AF65-F5344CB8AC3E}">
        <p14:creationId xmlns:p14="http://schemas.microsoft.com/office/powerpoint/2010/main" val="45172818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the methodology</a:t>
            </a:r>
            <a:endParaRPr lang="en-US" dirty="0"/>
          </a:p>
        </p:txBody>
      </p:sp>
      <p:sp>
        <p:nvSpPr>
          <p:cNvPr id="3" name="Content Placeholder 2"/>
          <p:cNvSpPr>
            <a:spLocks noGrp="1"/>
          </p:cNvSpPr>
          <p:nvPr>
            <p:ph idx="1"/>
          </p:nvPr>
        </p:nvSpPr>
        <p:spPr>
          <a:xfrm>
            <a:off x="457200" y="1600200"/>
            <a:ext cx="8229600" cy="4862689"/>
          </a:xfrm>
        </p:spPr>
        <p:txBody>
          <a:bodyPr>
            <a:normAutofit fontScale="92500" lnSpcReduction="10000"/>
          </a:bodyPr>
          <a:lstStyle/>
          <a:p>
            <a:pPr marL="0" indent="0">
              <a:spcAft>
                <a:spcPts val="2400"/>
              </a:spcAft>
              <a:buNone/>
            </a:pPr>
            <a:r>
              <a:rPr lang="en-US" dirty="0" smtClean="0"/>
              <a:t>Action research’s distinguishing characteristics are that it is:</a:t>
            </a:r>
          </a:p>
          <a:p>
            <a:pPr>
              <a:spcAft>
                <a:spcPts val="2400"/>
              </a:spcAft>
            </a:pPr>
            <a:r>
              <a:rPr lang="en-US" dirty="0" smtClean="0"/>
              <a:t>action orientated</a:t>
            </a:r>
          </a:p>
          <a:p>
            <a:pPr>
              <a:spcAft>
                <a:spcPts val="2400"/>
              </a:spcAft>
            </a:pPr>
            <a:r>
              <a:rPr lang="en-US" dirty="0"/>
              <a:t>i</a:t>
            </a:r>
            <a:r>
              <a:rPr lang="en-US" dirty="0" smtClean="0"/>
              <a:t>ntended to produce research informed change</a:t>
            </a:r>
          </a:p>
          <a:p>
            <a:pPr>
              <a:spcAft>
                <a:spcPts val="2400"/>
              </a:spcAft>
            </a:pPr>
            <a:r>
              <a:rPr lang="en-US" dirty="0" smtClean="0"/>
              <a:t>research informed change to address live issues</a:t>
            </a:r>
          </a:p>
          <a:p>
            <a:pPr>
              <a:spcAft>
                <a:spcPts val="2400"/>
              </a:spcAft>
            </a:pPr>
            <a:r>
              <a:rPr lang="en-US" dirty="0" smtClean="0"/>
              <a:t>those </a:t>
            </a:r>
            <a:r>
              <a:rPr lang="en-US" dirty="0"/>
              <a:t>affected by the change are involved as participants </a:t>
            </a:r>
          </a:p>
          <a:p>
            <a:pPr>
              <a:spcAft>
                <a:spcPts val="2400"/>
              </a:spcAft>
            </a:pPr>
            <a:endParaRPr lang="en-US" dirty="0"/>
          </a:p>
        </p:txBody>
      </p:sp>
    </p:spTree>
    <p:extLst>
      <p:ext uri="{BB962C8B-B14F-4D97-AF65-F5344CB8AC3E}">
        <p14:creationId xmlns:p14="http://schemas.microsoft.com/office/powerpoint/2010/main" val="3254101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the methodology</a:t>
            </a:r>
          </a:p>
        </p:txBody>
      </p:sp>
      <p:sp>
        <p:nvSpPr>
          <p:cNvPr id="3" name="Content Placeholder 2"/>
          <p:cNvSpPr>
            <a:spLocks noGrp="1"/>
          </p:cNvSpPr>
          <p:nvPr>
            <p:ph idx="1"/>
          </p:nvPr>
        </p:nvSpPr>
        <p:spPr/>
        <p:txBody>
          <a:bodyPr/>
          <a:lstStyle/>
          <a:p>
            <a:pPr>
              <a:spcAft>
                <a:spcPts val="2400"/>
              </a:spcAft>
            </a:pPr>
            <a:r>
              <a:rPr lang="en-US" dirty="0" smtClean="0"/>
              <a:t>Kurt </a:t>
            </a:r>
            <a:r>
              <a:rPr lang="en-US" dirty="0" err="1" smtClean="0"/>
              <a:t>Lewin</a:t>
            </a:r>
            <a:r>
              <a:rPr lang="en-US" dirty="0" smtClean="0"/>
              <a:t> </a:t>
            </a:r>
            <a:r>
              <a:rPr lang="en-US" sz="1400" dirty="0" smtClean="0"/>
              <a:t>(1946) </a:t>
            </a:r>
            <a:r>
              <a:rPr lang="en-US" dirty="0" smtClean="0"/>
              <a:t>is generally credited with the development of action research</a:t>
            </a:r>
          </a:p>
          <a:p>
            <a:pPr>
              <a:spcAft>
                <a:spcPts val="2400"/>
              </a:spcAft>
            </a:pPr>
            <a:r>
              <a:rPr lang="en-US" dirty="0" smtClean="0"/>
              <a:t>Action research is a widely used methodology in the fields of education, organizational change, community change and farming research</a:t>
            </a:r>
          </a:p>
          <a:p>
            <a:endParaRPr lang="en-US" dirty="0"/>
          </a:p>
        </p:txBody>
      </p:sp>
    </p:spTree>
    <p:extLst>
      <p:ext uri="{BB962C8B-B14F-4D97-AF65-F5344CB8AC3E}">
        <p14:creationId xmlns:p14="http://schemas.microsoft.com/office/powerpoint/2010/main" val="291307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the methodology</a:t>
            </a:r>
          </a:p>
        </p:txBody>
      </p:sp>
      <p:sp>
        <p:nvSpPr>
          <p:cNvPr id="3" name="Content Placeholder 2"/>
          <p:cNvSpPr>
            <a:spLocks noGrp="1"/>
          </p:cNvSpPr>
          <p:nvPr>
            <p:ph idx="1"/>
          </p:nvPr>
        </p:nvSpPr>
        <p:spPr>
          <a:xfrm>
            <a:off x="457200" y="1600200"/>
            <a:ext cx="8229600" cy="4961467"/>
          </a:xfrm>
        </p:spPr>
        <p:txBody>
          <a:bodyPr>
            <a:normAutofit fontScale="92500" lnSpcReduction="20000"/>
          </a:bodyPr>
          <a:lstStyle/>
          <a:p>
            <a:pPr marL="0" indent="0">
              <a:spcAft>
                <a:spcPts val="2400"/>
              </a:spcAft>
              <a:buNone/>
            </a:pPr>
            <a:r>
              <a:rPr lang="en-US" dirty="0" smtClean="0"/>
              <a:t>In the past half century diverse related approaches have also developed. These include:</a:t>
            </a:r>
          </a:p>
          <a:p>
            <a:pPr>
              <a:spcAft>
                <a:spcPts val="2400"/>
              </a:spcAft>
            </a:pPr>
            <a:r>
              <a:rPr lang="en-US" dirty="0"/>
              <a:t>a</a:t>
            </a:r>
            <a:r>
              <a:rPr lang="en-US" dirty="0" smtClean="0"/>
              <a:t>ction science</a:t>
            </a:r>
          </a:p>
          <a:p>
            <a:pPr>
              <a:spcAft>
                <a:spcPts val="2400"/>
              </a:spcAft>
            </a:pPr>
            <a:r>
              <a:rPr lang="en-US" dirty="0"/>
              <a:t>a</a:t>
            </a:r>
            <a:r>
              <a:rPr lang="en-US" dirty="0" smtClean="0"/>
              <a:t>ction learning</a:t>
            </a:r>
          </a:p>
          <a:p>
            <a:pPr>
              <a:spcAft>
                <a:spcPts val="2400"/>
              </a:spcAft>
            </a:pPr>
            <a:r>
              <a:rPr lang="en-US" dirty="0"/>
              <a:t>s</a:t>
            </a:r>
            <a:r>
              <a:rPr lang="en-US" dirty="0" smtClean="0"/>
              <a:t>oft systems methodology</a:t>
            </a:r>
          </a:p>
          <a:p>
            <a:pPr>
              <a:spcAft>
                <a:spcPts val="2400"/>
              </a:spcAft>
            </a:pPr>
            <a:r>
              <a:rPr lang="en-US" dirty="0" smtClean="0"/>
              <a:t>appreciative inquiry</a:t>
            </a:r>
          </a:p>
          <a:p>
            <a:pPr>
              <a:spcAft>
                <a:spcPts val="2400"/>
              </a:spcAft>
            </a:pPr>
            <a:r>
              <a:rPr lang="en-US" dirty="0"/>
              <a:t>c</a:t>
            </a:r>
            <a:r>
              <a:rPr lang="en-US" dirty="0" smtClean="0"/>
              <a:t>ommunity-based participatory research</a:t>
            </a:r>
          </a:p>
          <a:p>
            <a:endParaRPr lang="en-US" dirty="0"/>
          </a:p>
        </p:txBody>
      </p:sp>
    </p:spTree>
    <p:extLst>
      <p:ext uri="{BB962C8B-B14F-4D97-AF65-F5344CB8AC3E}">
        <p14:creationId xmlns:p14="http://schemas.microsoft.com/office/powerpoint/2010/main" val="2852686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Philosophical underpinnings</a:t>
            </a:r>
            <a:endParaRPr lang="en-US" dirty="0"/>
          </a:p>
        </p:txBody>
      </p:sp>
      <p:sp>
        <p:nvSpPr>
          <p:cNvPr id="3" name="Content Placeholder 2"/>
          <p:cNvSpPr>
            <a:spLocks noGrp="1"/>
          </p:cNvSpPr>
          <p:nvPr>
            <p:ph idx="1"/>
          </p:nvPr>
        </p:nvSpPr>
        <p:spPr/>
        <p:txBody>
          <a:bodyPr/>
          <a:lstStyle/>
          <a:p>
            <a:pPr>
              <a:spcAft>
                <a:spcPts val="2400"/>
              </a:spcAft>
            </a:pPr>
            <a:r>
              <a:rPr lang="en-US" dirty="0" smtClean="0"/>
              <a:t>Intended to resolve problems by integrating theory and practice</a:t>
            </a:r>
          </a:p>
          <a:p>
            <a:pPr>
              <a:spcAft>
                <a:spcPts val="2400"/>
              </a:spcAft>
            </a:pPr>
            <a:r>
              <a:rPr lang="en-US" dirty="0" smtClean="0"/>
              <a:t>Underpinned by pragmatism</a:t>
            </a:r>
            <a:r>
              <a:rPr lang="en-US" sz="1400" dirty="0" smtClean="0"/>
              <a:t> (Greenwood and Levin, 2006)</a:t>
            </a:r>
          </a:p>
          <a:p>
            <a:pPr>
              <a:spcAft>
                <a:spcPts val="2400"/>
              </a:spcAft>
            </a:pPr>
            <a:r>
              <a:rPr lang="en-US" dirty="0" smtClean="0"/>
              <a:t>Postmodernism shift - constructivism can fit well with a methodology that involves participants so fully </a:t>
            </a:r>
            <a:r>
              <a:rPr lang="en-US" sz="1400" dirty="0" smtClean="0"/>
              <a:t>(Lincoln, 2001)</a:t>
            </a:r>
          </a:p>
          <a:p>
            <a:endParaRPr lang="en-US" dirty="0"/>
          </a:p>
        </p:txBody>
      </p:sp>
    </p:spTree>
    <p:extLst>
      <p:ext uri="{BB962C8B-B14F-4D97-AF65-F5344CB8AC3E}">
        <p14:creationId xmlns:p14="http://schemas.microsoft.com/office/powerpoint/2010/main" val="2380638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Philosophical underpinnings</a:t>
            </a:r>
          </a:p>
        </p:txBody>
      </p:sp>
      <p:sp>
        <p:nvSpPr>
          <p:cNvPr id="3" name="Content Placeholder 2"/>
          <p:cNvSpPr>
            <a:spLocks noGrp="1"/>
          </p:cNvSpPr>
          <p:nvPr>
            <p:ph idx="1"/>
          </p:nvPr>
        </p:nvSpPr>
        <p:spPr/>
        <p:txBody>
          <a:bodyPr/>
          <a:lstStyle/>
          <a:p>
            <a:pPr>
              <a:spcAft>
                <a:spcPts val="2400"/>
              </a:spcAft>
            </a:pPr>
            <a:r>
              <a:rPr lang="en-US" dirty="0" smtClean="0"/>
              <a:t>Critical realism has been an influential alternative</a:t>
            </a:r>
          </a:p>
          <a:p>
            <a:pPr>
              <a:spcAft>
                <a:spcPts val="2400"/>
              </a:spcAft>
            </a:pPr>
            <a:r>
              <a:rPr lang="en-US" dirty="0" smtClean="0"/>
              <a:t>Critical realism assumes that we know the ‘real’ world imperfectly and indirectly</a:t>
            </a:r>
          </a:p>
          <a:p>
            <a:pPr>
              <a:spcAft>
                <a:spcPts val="2400"/>
              </a:spcAft>
            </a:pPr>
            <a:r>
              <a:rPr lang="en-US" dirty="0" smtClean="0"/>
              <a:t>This approach appeals to researchers who wish to make a practical difference </a:t>
            </a:r>
            <a:r>
              <a:rPr lang="en-US" sz="1400" dirty="0" smtClean="0"/>
              <a:t>(French, 2009)</a:t>
            </a:r>
            <a:endParaRPr lang="en-US" sz="1400" dirty="0"/>
          </a:p>
        </p:txBody>
      </p:sp>
    </p:spTree>
    <p:extLst>
      <p:ext uri="{BB962C8B-B14F-4D97-AF65-F5344CB8AC3E}">
        <p14:creationId xmlns:p14="http://schemas.microsoft.com/office/powerpoint/2010/main" val="244325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Philosophical underpinnings</a:t>
            </a:r>
          </a:p>
        </p:txBody>
      </p:sp>
      <p:sp>
        <p:nvSpPr>
          <p:cNvPr id="3" name="Content Placeholder 2"/>
          <p:cNvSpPr>
            <a:spLocks noGrp="1"/>
          </p:cNvSpPr>
          <p:nvPr>
            <p:ph idx="1"/>
          </p:nvPr>
        </p:nvSpPr>
        <p:spPr>
          <a:xfrm>
            <a:off x="457200" y="1600200"/>
            <a:ext cx="8229600" cy="4975578"/>
          </a:xfrm>
        </p:spPr>
        <p:txBody>
          <a:bodyPr>
            <a:normAutofit lnSpcReduction="10000"/>
          </a:bodyPr>
          <a:lstStyle/>
          <a:p>
            <a:pPr>
              <a:spcAft>
                <a:spcPts val="2400"/>
              </a:spcAft>
            </a:pPr>
            <a:r>
              <a:rPr lang="en-US" dirty="0" smtClean="0"/>
              <a:t>Action researchers are generally more interested in changing the world than discussing its philosophical status</a:t>
            </a:r>
          </a:p>
          <a:p>
            <a:pPr>
              <a:spcAft>
                <a:spcPts val="2400"/>
              </a:spcAft>
            </a:pPr>
            <a:r>
              <a:rPr lang="en-US" dirty="0" smtClean="0"/>
              <a:t>Philosophical discussions more likely to focus on value and ethics (axiology) than ontology and epistemology</a:t>
            </a:r>
          </a:p>
          <a:p>
            <a:pPr>
              <a:spcAft>
                <a:spcPts val="2400"/>
              </a:spcAft>
            </a:pPr>
            <a:r>
              <a:rPr lang="en-US" dirty="0" smtClean="0"/>
              <a:t>Values are concerned with engaging participants as equals and empowerment</a:t>
            </a:r>
          </a:p>
          <a:p>
            <a:endParaRPr lang="en-US" dirty="0"/>
          </a:p>
        </p:txBody>
      </p:sp>
    </p:spTree>
    <p:extLst>
      <p:ext uri="{BB962C8B-B14F-4D97-AF65-F5344CB8AC3E}">
        <p14:creationId xmlns:p14="http://schemas.microsoft.com/office/powerpoint/2010/main" val="37985887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721</TotalTime>
  <Words>1375</Words>
  <Application>Microsoft Macintosh PowerPoint</Application>
  <PresentationFormat>On-screen Show (4:3)</PresentationFormat>
  <Paragraphs>106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Chapter 4  Action research</vt:lpstr>
      <vt:lpstr>Learning objectives</vt:lpstr>
      <vt:lpstr>Learning objectives</vt:lpstr>
      <vt:lpstr>History of the methodology</vt:lpstr>
      <vt:lpstr>History of the methodology</vt:lpstr>
      <vt:lpstr>History of the methodology</vt:lpstr>
      <vt:lpstr>Philosophical underpinnings</vt:lpstr>
      <vt:lpstr>Philosophical underpinnings</vt:lpstr>
      <vt:lpstr>Philosophical underpinnings</vt:lpstr>
      <vt:lpstr>Positioning the researcher</vt:lpstr>
      <vt:lpstr>Positioning the researcher</vt:lpstr>
      <vt:lpstr>Positioning the researcher</vt:lpstr>
      <vt:lpstr>Positioning the researcher</vt:lpstr>
      <vt:lpstr>Aligning philosophy and methodology with purpose</vt:lpstr>
      <vt:lpstr>Aligning philosophy and methodology with purpose</vt:lpstr>
      <vt:lpstr>Aligning philosophy and methodology with purpose</vt:lpstr>
      <vt:lpstr>Aligning philosophy and methodology with purpose</vt:lpstr>
      <vt:lpstr>Data generation and collection</vt:lpstr>
      <vt:lpstr>Analysis of data</vt:lpstr>
      <vt:lpstr>Quality and rigour</vt:lpstr>
      <vt:lpstr>Quality and rigour</vt:lpstr>
      <vt:lpstr>Presentation and dissemination of findings</vt:lpstr>
      <vt:lpstr>Presentation and dissemination of findings</vt:lpstr>
      <vt:lpstr>Summary</vt:lpstr>
      <vt:lpstr>References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Jennifer Salaun</dc:creator>
  <cp:lastModifiedBy>JenniferCS</cp:lastModifiedBy>
  <cp:revision>44</cp:revision>
  <dcterms:created xsi:type="dcterms:W3CDTF">2013-05-20T06:06:20Z</dcterms:created>
  <dcterms:modified xsi:type="dcterms:W3CDTF">2013-08-26T03:24:02Z</dcterms:modified>
</cp:coreProperties>
</file>